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212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CDD8C-2207-49C5-B25B-FFFD2F4D325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5ACF-67DB-4915-B534-25253AA68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0.jpeg"/><Relationship Id="rId7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857233"/>
            <a:ext cx="8001056" cy="3286147"/>
          </a:xfrm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в проектной деятельности по теме «Цветы»</a:t>
            </a:r>
            <a:b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3786190"/>
            <a:ext cx="29289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Провела: </a:t>
            </a:r>
            <a:b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  <a:b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Олейник О.А</a:t>
            </a:r>
            <a:b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/с № 16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4414" y="857232"/>
            <a:ext cx="742955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1143040" y="3214686"/>
            <a:ext cx="4786346" cy="71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85852" y="5643578"/>
            <a:ext cx="735811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250793" y="3250405"/>
            <a:ext cx="478634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268" name="Picture 4" descr="butter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857500" cy="229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Посадка, уход и наблюдение </a:t>
            </a:r>
            <a:b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за ростом цветов</a:t>
            </a:r>
            <a:endParaRPr lang="ru-RU" sz="32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286256"/>
            <a:ext cx="1400172" cy="233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214818"/>
            <a:ext cx="150019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785926"/>
            <a:ext cx="1785950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6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785926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14348" y="571480"/>
            <a:ext cx="657229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321967" y="3536157"/>
            <a:ext cx="592935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butterfl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313757">
            <a:off x="5582100" y="1384254"/>
            <a:ext cx="2857500" cy="229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714356"/>
            <a:ext cx="7643866" cy="5357850"/>
          </a:xfrm>
        </p:spPr>
        <p:txBody>
          <a:bodyPr/>
          <a:lstStyle/>
          <a:p>
            <a:r>
              <a:rPr lang="ru-RU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dirty="0"/>
          </a:p>
        </p:txBody>
      </p:sp>
      <p:pic>
        <p:nvPicPr>
          <p:cNvPr id="4" name="Рисунок 3" descr="IMG-20180409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2303875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-20180409-WA0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1714488"/>
            <a:ext cx="2464613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Rz0wN9ZHSUs.jpg"/>
          <p:cNvPicPr>
            <a:picLocks noChangeAspect="1"/>
          </p:cNvPicPr>
          <p:nvPr/>
        </p:nvPicPr>
        <p:blipFill>
          <a:blip r:embed="rId4" cstate="print"/>
          <a:srcRect b="19063"/>
          <a:stretch>
            <a:fillRect/>
          </a:stretch>
        </p:blipFill>
        <p:spPr>
          <a:xfrm rot="16200000">
            <a:off x="6495654" y="2005412"/>
            <a:ext cx="172485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butterf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14686"/>
            <a:ext cx="3643338" cy="292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28662" y="714356"/>
            <a:ext cx="771530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000760" y="3357562"/>
            <a:ext cx="528641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6400800" cy="4710130"/>
          </a:xfrm>
        </p:spPr>
        <p:txBody>
          <a:bodyPr/>
          <a:lstStyle/>
          <a:p>
            <a:r>
              <a:rPr lang="ru-RU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</a:p>
          <a:p>
            <a:endParaRPr lang="ru-RU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kKVlT7vUpk.jpg"/>
          <p:cNvPicPr>
            <a:picLocks noChangeAspect="1"/>
          </p:cNvPicPr>
          <p:nvPr/>
        </p:nvPicPr>
        <p:blipFill>
          <a:blip r:embed="rId2" cstate="print"/>
          <a:srcRect l="3284" t="1587"/>
          <a:stretch>
            <a:fillRect/>
          </a:stretch>
        </p:blipFill>
        <p:spPr>
          <a:xfrm>
            <a:off x="857224" y="1714488"/>
            <a:ext cx="2544618" cy="267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4" name="Picture 2" descr="C:\Users\Оксана\Pictures\фото сад\Подарок для мамы\IMG_20191122_115456.jpg"/>
          <p:cNvPicPr>
            <a:picLocks noChangeAspect="1" noChangeArrowheads="1"/>
          </p:cNvPicPr>
          <p:nvPr/>
        </p:nvPicPr>
        <p:blipFill>
          <a:blip r:embed="rId3" cstate="print"/>
          <a:srcRect t="10526" b="7894"/>
          <a:stretch>
            <a:fillRect/>
          </a:stretch>
        </p:blipFill>
        <p:spPr bwMode="auto">
          <a:xfrm>
            <a:off x="3786182" y="1857364"/>
            <a:ext cx="361949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00100" y="928670"/>
            <a:ext cx="685804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930116" y="2857496"/>
            <a:ext cx="3856858" cy="7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3556" name="Picture 4" descr="butte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63671">
            <a:off x="5424270" y="2673754"/>
            <a:ext cx="3431173" cy="275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s://img-fotki.yandex.ru/get/205820/200418627.1e7/0_1a7d0e_420bee28_orig.png"/>
          <p:cNvPicPr/>
          <p:nvPr/>
        </p:nvPicPr>
        <p:blipFill>
          <a:blip r:embed="rId5" cstate="print"/>
          <a:srcRect l="76666" t="72123" r="2089"/>
          <a:stretch>
            <a:fillRect/>
          </a:stretch>
        </p:blipFill>
        <p:spPr bwMode="auto">
          <a:xfrm>
            <a:off x="357158" y="0"/>
            <a:ext cx="2143140" cy="225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32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x914cIJZ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500174"/>
            <a:ext cx="2358561" cy="2875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wPWBxSPNQ5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228291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43570" y="1500174"/>
            <a:ext cx="2643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Столько красок</a:t>
            </a:r>
          </a:p>
          <a:p>
            <a:r>
              <a:rPr lang="ru-RU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уместилось, </a:t>
            </a:r>
          </a:p>
          <a:p>
            <a:r>
              <a:rPr lang="ru-RU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Просто глаз не оторвать! Будто радуга спустилась К нам цветы разрисовать</a:t>
            </a:r>
            <a:endParaRPr lang="ru-RU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1472" y="571480"/>
            <a:ext cx="785818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072198" y="2928934"/>
            <a:ext cx="471490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4578" name="Picture 2" descr="butte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694765">
            <a:off x="5019948" y="2319837"/>
            <a:ext cx="4014977" cy="322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Физминитки</a:t>
            </a:r>
            <a:endParaRPr lang="ru-RU" sz="32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0aWfq9LMq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SeYe6Lj4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69119"/>
            <a:ext cx="3214710" cy="24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img-fotki.yandex.ru/get/205820/200418627.1e7/0_1a7d0e_420bee28_orig.png"/>
          <p:cNvPicPr/>
          <p:nvPr/>
        </p:nvPicPr>
        <p:blipFill>
          <a:blip r:embed="rId4" cstate="print"/>
          <a:srcRect l="76666" t="72123" r="2089"/>
          <a:stretch>
            <a:fillRect/>
          </a:stretch>
        </p:blipFill>
        <p:spPr bwMode="auto">
          <a:xfrm>
            <a:off x="-142908" y="3286124"/>
            <a:ext cx="2071702" cy="218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00100" y="571480"/>
            <a:ext cx="728667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572132" y="3286124"/>
            <a:ext cx="542928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5602" name="Picture 2" descr="butterfl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02" y="714356"/>
            <a:ext cx="4357698" cy="350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32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1785926"/>
            <a:ext cx="1488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и «Лепестки для цветка из макарон»</a:t>
            </a:r>
            <a:endParaRPr lang="ru-RU" b="1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XSzjIjnKL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643050"/>
            <a:ext cx="2960308" cy="394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285852" y="500042"/>
            <a:ext cx="564360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321967" y="3107529"/>
            <a:ext cx="521497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6629" name="Picture 5" descr="butterf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133612" y="2367189"/>
            <a:ext cx="4458185" cy="358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43985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и «Прицепи цветочку стебелёк»                Д</a:t>
            </a:r>
            <a:r>
              <a:rPr lang="en-US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и «Лепестки на прищепках»</a:t>
            </a:r>
            <a:b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_bZoA9PdG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3219822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5LYwlTlVu2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571612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1472" y="571480"/>
            <a:ext cx="807249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929322" y="3214686"/>
            <a:ext cx="5357850" cy="71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7650" name="Picture 2" descr="butte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9" y="4000504"/>
            <a:ext cx="3557047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        Д</a:t>
            </a:r>
            <a:r>
              <a:rPr lang="en-US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и «Сортировка»                           Д</a:t>
            </a:r>
            <a:r>
              <a:rPr lang="en-US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и «Найди пару»</a:t>
            </a:r>
            <a:b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1800" b="1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AMMGPhlp1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2744284" cy="346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QY3Hql6WaR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357298"/>
            <a:ext cx="257176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1472" y="571480"/>
            <a:ext cx="621510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607719" y="2750339"/>
            <a:ext cx="435771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8674" name="Picture 2" descr="butte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012006">
            <a:off x="4439775" y="1963012"/>
            <a:ext cx="5067048" cy="4070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b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прогулки на природу</a:t>
            </a:r>
            <a:endParaRPr lang="ru-RU" sz="18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Оксана\Pictures\экологическое воспитание\Цветы\IMG-20181021-WA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1768073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 descr="C:\Users\Оксана\Pictures\экологическое воспитание\Цветы\IMG-20181021-WA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256"/>
            <a:ext cx="2530434" cy="168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C:\Users\Оксана\Pictures\экологическое воспитание\Цветы\IMG-20190214-WA0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571612"/>
            <a:ext cx="1785950" cy="23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5" descr="C:\Users\Оксана\Pictures\экологическое воспитание\экологическое воспитан е\1760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71612"/>
            <a:ext cx="1785933" cy="238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C:\Users\Оксана\Pictures\экологическое воспитание\экологическое воспитан е\IMG-20200907-WA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143380"/>
            <a:ext cx="2028822" cy="2425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42910" y="500042"/>
            <a:ext cx="750099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143504" y="3500438"/>
            <a:ext cx="600079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9704" name="Picture 8" descr="butterfl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964853">
            <a:off x="5519402" y="929808"/>
            <a:ext cx="3446013" cy="276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Мастер класс «Цветик – Многоцветик»</a:t>
            </a:r>
            <a:endParaRPr lang="ru-RU" sz="18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ксана\Pictures\мастер класс\Новая папкМастер класс Цветик - многоцветик\IMG_20191120_1622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2044075" cy="272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Оксана\Pictures\мастер класс\Новая папкМастер класс Цветик - многоцветик\IMG_20191120_1625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736"/>
            <a:ext cx="2007022" cy="267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Оксана\Pictures\мастер класс\Новая папкМастер класс Цветик - многоцветик\IMG_20191120_1642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7" y="1428736"/>
            <a:ext cx="198240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Оксана\Pictures\мастер класс\Новая папкМастер класс Цветик - многоцветик\IMG_20191120_163700.jpg"/>
          <p:cNvPicPr/>
          <p:nvPr/>
        </p:nvPicPr>
        <p:blipFill>
          <a:blip r:embed="rId5" cstate="print"/>
          <a:srcRect b="29596"/>
          <a:stretch>
            <a:fillRect/>
          </a:stretch>
        </p:blipFill>
        <p:spPr bwMode="auto">
          <a:xfrm>
            <a:off x="4429124" y="4286255"/>
            <a:ext cx="2286016" cy="214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 descr="C:\Users\Оксана\Pictures\мастер класс\Новая папкМастер класс Цветик - многоцветик\IMG_20191120_1626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286256"/>
            <a:ext cx="1768073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42910" y="571480"/>
            <a:ext cx="71438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036347" y="3321843"/>
            <a:ext cx="5572164" cy="71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0725" name="Picture 5" descr="butterfl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3714752"/>
            <a:ext cx="346815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ttps://img-fotki.yandex.ru/get/205820/200418627.1e7/0_1a7d0e_420bee28_orig.png"/>
          <p:cNvPicPr/>
          <p:nvPr/>
        </p:nvPicPr>
        <p:blipFill>
          <a:blip r:embed="rId8" cstate="print"/>
          <a:srcRect l="76666" t="72123" r="2089"/>
          <a:stretch>
            <a:fillRect/>
          </a:stretch>
        </p:blipFill>
        <p:spPr bwMode="auto">
          <a:xfrm>
            <a:off x="357158" y="0"/>
            <a:ext cx="2071702" cy="218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14300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3495684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</a:rPr>
              <a:t>Детям младшего дошкольного возраста интересно всё новое, а тем более интересно, если они к этому имеют самое непосредственное участие. Учить детей любить природу и бережно к ней относиться нужно начинать с раннего возраста. Дети 2-3-х лет знают уже многое. Но ведь не у всех развита любознательность. А ведь именно это качество поведёт ребёнка к дальнейшему углублению его знаний.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-1285916" y="3357562"/>
            <a:ext cx="4786346" cy="71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42976" y="1000108"/>
            <a:ext cx="707236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751521" y="3393281"/>
            <a:ext cx="4785552" cy="7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42976" y="5786454"/>
            <a:ext cx="700092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4338" name="Picture 2" descr="butterf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77210">
            <a:off x="556873" y="819955"/>
            <a:ext cx="2857500" cy="229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42259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butter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76326">
            <a:off x="3508052" y="1500599"/>
            <a:ext cx="5169600" cy="4152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42876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>
                <a:solidFill>
                  <a:srgbClr val="003300"/>
                </a:solidFill>
              </a:rPr>
              <a:t>* </a:t>
            </a:r>
            <a:r>
              <a:rPr lang="ru-RU" sz="2000" dirty="0" smtClean="0">
                <a:solidFill>
                  <a:srgbClr val="003300"/>
                </a:solidFill>
              </a:rPr>
              <a:t>Формирование знаний детей о цветах.</a:t>
            </a:r>
            <a:br>
              <a:rPr lang="ru-RU" sz="2000" dirty="0" smtClean="0">
                <a:solidFill>
                  <a:srgbClr val="003300"/>
                </a:solidFill>
              </a:rPr>
            </a:br>
            <a:r>
              <a:rPr lang="en-US" sz="2000" dirty="0" smtClean="0">
                <a:solidFill>
                  <a:srgbClr val="003300"/>
                </a:solidFill>
              </a:rPr>
              <a:t>* </a:t>
            </a:r>
            <a:r>
              <a:rPr lang="ru-RU" sz="2000" dirty="0" smtClean="0">
                <a:solidFill>
                  <a:srgbClr val="003300"/>
                </a:solidFill>
              </a:rPr>
              <a:t>Дать детям представление о том, что важны цветущие растения в жизни людей.</a:t>
            </a:r>
            <a:r>
              <a:rPr lang="ru-RU" sz="2700" dirty="0" smtClean="0">
                <a:solidFill>
                  <a:srgbClr val="003300"/>
                </a:solidFill>
              </a:rPr>
              <a:t/>
            </a:r>
            <a:br>
              <a:rPr lang="ru-RU" sz="2700" dirty="0" smtClean="0">
                <a:solidFill>
                  <a:srgbClr val="003300"/>
                </a:solidFill>
              </a:rPr>
            </a:br>
            <a:r>
              <a:rPr lang="ru-RU" sz="2700" dirty="0" smtClean="0">
                <a:solidFill>
                  <a:srgbClr val="003300"/>
                </a:solidFill>
              </a:rPr>
              <a:t/>
            </a:r>
            <a:br>
              <a:rPr lang="ru-RU" sz="2700" dirty="0" smtClean="0">
                <a:solidFill>
                  <a:srgbClr val="003300"/>
                </a:solidFill>
              </a:rPr>
            </a:br>
            <a:endParaRPr lang="ru-RU" sz="27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428868"/>
            <a:ext cx="7286676" cy="3209932"/>
          </a:xfrm>
        </p:spPr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algn="l"/>
            <a:r>
              <a:rPr lang="ru-RU" sz="1800" dirty="0" smtClean="0">
                <a:solidFill>
                  <a:srgbClr val="003300"/>
                </a:solidFill>
              </a:rPr>
              <a:t>* воспитывать в детях чувство прекрасного, бережное отношение к природе; - расширять и обобщать знания о цветущих растениях, об их пользе для человека, дать представление об уходе за цветами; - развивать любознательность и наблюдательность, интерес к развитию и росту растений; - создавать атмосферу радости, формировать положительное эмоциональное состояние всех участников образовательного процесса, - формировать познавательную активность детей в процессе трудовой деятельности, навыки бережного отношения к природе.</a:t>
            </a:r>
            <a:endParaRPr lang="ru-RU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642918"/>
            <a:ext cx="371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проекта</a:t>
            </a:r>
            <a:endParaRPr lang="ru-RU" sz="3200" dirty="0">
              <a:solidFill>
                <a:srgbClr val="0033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2910" y="642918"/>
            <a:ext cx="771530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-1821701" y="3107529"/>
            <a:ext cx="5000660" cy="71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4348" y="5643578"/>
            <a:ext cx="764386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857884" y="3143248"/>
            <a:ext cx="500066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362" name="Picture 2" descr="butterf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077969">
            <a:off x="6198463" y="468817"/>
            <a:ext cx="2857500" cy="229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0002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32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* Дети младшей группы</a:t>
            </a:r>
          </a:p>
          <a:p>
            <a:pPr algn="l"/>
            <a:r>
              <a:rPr lang="ru-RU" sz="18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* Родители детей</a:t>
            </a:r>
          </a:p>
          <a:p>
            <a:pPr algn="l"/>
            <a:r>
              <a:rPr lang="ru-RU" sz="18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* Воспитатели</a:t>
            </a:r>
            <a:endParaRPr lang="ru-RU" sz="18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535817" y="3036091"/>
            <a:ext cx="350046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214414" y="1285860"/>
            <a:ext cx="585791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14414" y="4786322"/>
            <a:ext cx="585791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322099" y="3036091"/>
            <a:ext cx="3500462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butter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505505">
            <a:off x="4429124" y="981279"/>
            <a:ext cx="4214842" cy="33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0002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Продолжительность реализации проекта</a:t>
            </a:r>
            <a:b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* Долгосрочный – сентябрь, октябрь, ноябрь.</a:t>
            </a:r>
            <a:br>
              <a:rPr lang="ru-RU" sz="20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143248"/>
            <a:ext cx="7715304" cy="2495552"/>
          </a:xfrm>
        </p:spPr>
        <p:txBody>
          <a:bodyPr/>
          <a:lstStyle/>
          <a:p>
            <a:r>
              <a:rPr lang="ru-RU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</a:p>
          <a:p>
            <a:r>
              <a:rPr lang="ru-RU" sz="18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Групповой - творческий</a:t>
            </a:r>
            <a:endParaRPr lang="ru-RU" sz="18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1035089" y="2963859"/>
            <a:ext cx="364333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85786" y="1142984"/>
            <a:ext cx="750099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465107" y="2964653"/>
            <a:ext cx="364333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85786" y="4786322"/>
            <a:ext cx="750099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410" name="Picture 2" descr="butterf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15036">
            <a:off x="1345127" y="2513558"/>
            <a:ext cx="4796712" cy="385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21444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2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643338"/>
          </a:xfrm>
        </p:spPr>
        <p:txBody>
          <a:bodyPr>
            <a:normAutofit/>
          </a:bodyPr>
          <a:lstStyle/>
          <a:p>
            <a:pPr algn="l">
              <a:buClrTx/>
              <a:buSzPct val="83000"/>
            </a:pPr>
            <a:r>
              <a:rPr lang="ru-RU" sz="21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* Развитие познавательного интереса у детей, расширение представлений о цветах.</a:t>
            </a:r>
          </a:p>
          <a:p>
            <a:pPr algn="l">
              <a:buSzPct val="83000"/>
            </a:pPr>
            <a:r>
              <a:rPr lang="ru-RU" sz="21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* Вовлечение каждого ребёнка в творческую деятельность.</a:t>
            </a:r>
          </a:p>
          <a:p>
            <a:pPr algn="l">
              <a:buSzPct val="83000"/>
            </a:pPr>
            <a:r>
              <a:rPr lang="ru-RU" sz="21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* Сформировать у детей представление о разнообразии видов цветов и умение выразить красоту родной природы через творческие виды деятельности (рисование, лепка, аппликация).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928726" y="3286124"/>
            <a:ext cx="414340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42976" y="1214422"/>
            <a:ext cx="614366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42976" y="5357826"/>
            <a:ext cx="614366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214942" y="3286124"/>
            <a:ext cx="414340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8434" name="Picture 2" descr="butterf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70903">
            <a:off x="6801213" y="3878380"/>
            <a:ext cx="2857500" cy="229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716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1 этап - Подготовительный этап</a:t>
            </a:r>
            <a:endParaRPr lang="ru-RU" sz="32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638560"/>
          </a:xfrm>
        </p:spPr>
        <p:txBody>
          <a:bodyPr>
            <a:normAutofit/>
          </a:bodyPr>
          <a:lstStyle/>
          <a:p>
            <a:pPr algn="l">
              <a:buClrTx/>
              <a:buSzPct val="82000"/>
            </a:pPr>
            <a:r>
              <a:rPr lang="ru-RU" sz="18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* Определение темы и проблемы будущего проекта, постановка цели и задач.</a:t>
            </a:r>
          </a:p>
          <a:p>
            <a:pPr algn="l">
              <a:buClrTx/>
              <a:buSzPct val="82000"/>
            </a:pPr>
            <a:r>
              <a:rPr lang="ru-RU" sz="18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* Подбор литературы (стихи, загадки, заклички), аудиозаписи, картины.</a:t>
            </a:r>
          </a:p>
          <a:p>
            <a:pPr algn="l">
              <a:buClrTx/>
              <a:buSzPct val="82000"/>
            </a:pPr>
            <a:r>
              <a:rPr lang="ru-RU" sz="18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* Работа с родителями</a:t>
            </a:r>
          </a:p>
          <a:p>
            <a:pPr algn="l">
              <a:buClrTx/>
              <a:buSzPct val="82000"/>
            </a:pPr>
            <a:r>
              <a:rPr lang="ru-RU" sz="18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* Подбор наглядно – дидактических пособий, демонстрационного материала.</a:t>
            </a:r>
          </a:p>
          <a:p>
            <a:endParaRPr lang="ru-RU" sz="18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786644" y="2714620"/>
            <a:ext cx="3429818" cy="7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28662" y="1000108"/>
            <a:ext cx="685804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072992" y="2714620"/>
            <a:ext cx="3428230" cy="7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28662" y="4429132"/>
            <a:ext cx="685804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Рисунок 16" descr="https://img-fotki.yandex.ru/get/205820/200418627.1e7/0_1a7d0e_420bee28_orig.png"/>
          <p:cNvPicPr/>
          <p:nvPr/>
        </p:nvPicPr>
        <p:blipFill>
          <a:blip r:embed="rId3" cstate="print"/>
          <a:srcRect r="62347" b="23274"/>
          <a:stretch>
            <a:fillRect/>
          </a:stretch>
        </p:blipFill>
        <p:spPr bwMode="auto">
          <a:xfrm>
            <a:off x="5857884" y="2714620"/>
            <a:ext cx="223647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https://img-fotki.yandex.ru/get/205820/200418627.1e7/0_1a7d0e_420bee28_orig.png"/>
          <p:cNvPicPr/>
          <p:nvPr/>
        </p:nvPicPr>
        <p:blipFill>
          <a:blip r:embed="rId3" cstate="print"/>
          <a:srcRect l="76666" t="72123" r="2089"/>
          <a:stretch>
            <a:fillRect/>
          </a:stretch>
        </p:blipFill>
        <p:spPr bwMode="auto">
          <a:xfrm>
            <a:off x="642910" y="285728"/>
            <a:ext cx="1261872" cy="132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92869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2 этап - Основной</a:t>
            </a:r>
            <a:endParaRPr lang="ru-RU" sz="32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34956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B4212"/>
                </a:solidFill>
                <a:latin typeface="Arial" pitchFamily="34" charset="0"/>
                <a:cs typeface="Arial" pitchFamily="34" charset="0"/>
              </a:rPr>
              <a:t>Реализация основных видов деятельности по направлению проекта</a:t>
            </a:r>
          </a:p>
          <a:p>
            <a:endParaRPr lang="ru-RU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1538" y="714356"/>
            <a:ext cx="6858048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-750131" y="2536025"/>
            <a:ext cx="3714776" cy="71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42976" y="4429132"/>
            <a:ext cx="678661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072198" y="2571744"/>
            <a:ext cx="371477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Рисунок 12" descr="https://img-fotki.yandex.ru/get/205820/200418627.1e7/0_1a7d0e_420bee28_orig.png"/>
          <p:cNvPicPr/>
          <p:nvPr/>
        </p:nvPicPr>
        <p:blipFill>
          <a:blip r:embed="rId3" cstate="print"/>
          <a:srcRect l="76666" t="72123" r="2089"/>
          <a:stretch>
            <a:fillRect/>
          </a:stretch>
        </p:blipFill>
        <p:spPr bwMode="auto">
          <a:xfrm>
            <a:off x="7215206" y="642918"/>
            <a:ext cx="1261872" cy="132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butterf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643050"/>
            <a:ext cx="6072230" cy="487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2858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2B4212"/>
                </a:solidFill>
                <a:latin typeface="Times New Roman" pitchFamily="18" charset="0"/>
                <a:cs typeface="Times New Roman" pitchFamily="18" charset="0"/>
              </a:rPr>
              <a:t>3 этап - Заключительный</a:t>
            </a:r>
            <a:endParaRPr lang="ru-RU" sz="32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>
            <a:normAutofit/>
          </a:bodyPr>
          <a:lstStyle/>
          <a:p>
            <a:pPr algn="l" eaLnBrk="0" hangingPunct="0"/>
            <a:r>
              <a:rPr lang="ru-RU" sz="1800" dirty="0" smtClean="0">
                <a:solidFill>
                  <a:srgbClr val="2B4212"/>
                </a:solidFill>
                <a:cs typeface="Arial" charset="0"/>
              </a:rPr>
              <a:t>* Выставка детских рисунков и поделок на тему «Цветы»;</a:t>
            </a:r>
          </a:p>
          <a:p>
            <a:pPr algn="l" eaLnBrk="0" hangingPunct="0"/>
            <a:r>
              <a:rPr lang="ru-RU" sz="1800" dirty="0" smtClean="0">
                <a:solidFill>
                  <a:srgbClr val="2B4212"/>
                </a:solidFill>
                <a:cs typeface="Arial" charset="0"/>
              </a:rPr>
              <a:t>* Соотнесение поставленных и прогнозируемых результатов с полученными;</a:t>
            </a:r>
          </a:p>
          <a:p>
            <a:pPr algn="l" eaLnBrk="0" hangingPunct="0"/>
            <a:r>
              <a:rPr lang="ru-RU" sz="1800" dirty="0" smtClean="0">
                <a:solidFill>
                  <a:srgbClr val="2B4212"/>
                </a:solidFill>
                <a:cs typeface="Arial" charset="0"/>
              </a:rPr>
              <a:t>* Обобщение материалов проекта;</a:t>
            </a:r>
          </a:p>
          <a:p>
            <a:pPr algn="l" eaLnBrk="0" hangingPunct="0"/>
            <a:r>
              <a:rPr lang="ru-RU" sz="1800" dirty="0" smtClean="0">
                <a:solidFill>
                  <a:srgbClr val="2B4212"/>
                </a:solidFill>
                <a:cs typeface="Arial" charset="0"/>
              </a:rPr>
              <a:t>* Анализ деятельности детей.</a:t>
            </a:r>
          </a:p>
          <a:p>
            <a:endParaRPr lang="ru-RU" sz="1800" dirty="0">
              <a:solidFill>
                <a:srgbClr val="2B42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643768" y="2643182"/>
            <a:ext cx="3429818" cy="79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1538" y="928670"/>
            <a:ext cx="692948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1538" y="4357694"/>
            <a:ext cx="692948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322231" y="2678901"/>
            <a:ext cx="335758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1506" name="Picture 2" descr="butterfly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 rot="11431318">
            <a:off x="4317449" y="412661"/>
            <a:ext cx="4880556" cy="392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371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Развитие мелкой моторики в проектной деятельности по теме «Цветы»    </vt:lpstr>
      <vt:lpstr>Актуальность проекта</vt:lpstr>
      <vt:lpstr>* Формирование знаний детей о цветах. * Дать детям представление о том, что важны цветущие растения в жизни людей.  </vt:lpstr>
      <vt:lpstr>Участники проекта</vt:lpstr>
      <vt:lpstr>Продолжительность реализации проекта * Долгосрочный – сентябрь, октябрь, ноябрь. </vt:lpstr>
      <vt:lpstr>Ожидаемые результаты</vt:lpstr>
      <vt:lpstr>1 этап - Подготовительный этап</vt:lpstr>
      <vt:lpstr>2 этап - Основной</vt:lpstr>
      <vt:lpstr>3 этап - Заключительный</vt:lpstr>
      <vt:lpstr> Посадка, уход и наблюдение  за ростом цветов</vt:lpstr>
      <vt:lpstr>Слайд 11</vt:lpstr>
      <vt:lpstr>Слайд 12</vt:lpstr>
      <vt:lpstr>Рисование</vt:lpstr>
      <vt:lpstr>Физминитки</vt:lpstr>
      <vt:lpstr>Дидактические игры</vt:lpstr>
      <vt:lpstr> Д/и «Прицепи цветочку стебелёк»                Д/и «Лепестки на прищепках»                         </vt:lpstr>
      <vt:lpstr>              Д/и «Сортировка»                           Д/и «Найди пару»                               </vt:lpstr>
      <vt:lpstr>Работа с родителями прогулки на природу</vt:lpstr>
      <vt:lpstr>Мастер класс «Цветик – Многоцветик»</vt:lpstr>
      <vt:lpstr>Спасибо за внимание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в проектной деятельности по теме «Цветы»    </dc:title>
  <dc:creator>Microsoft Office</dc:creator>
  <cp:lastModifiedBy>Microsoft Office</cp:lastModifiedBy>
  <cp:revision>25</cp:revision>
  <dcterms:created xsi:type="dcterms:W3CDTF">2021-02-22T04:06:21Z</dcterms:created>
  <dcterms:modified xsi:type="dcterms:W3CDTF">2021-02-24T11:52:12Z</dcterms:modified>
</cp:coreProperties>
</file>